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5"/>
  </p:notesMasterIdLst>
  <p:sldIdLst>
    <p:sldId id="390" r:id="rId4"/>
    <p:sldId id="1763" r:id="rId5"/>
    <p:sldId id="929" r:id="rId6"/>
    <p:sldId id="1767" r:id="rId7"/>
    <p:sldId id="931" r:id="rId8"/>
    <p:sldId id="1764" r:id="rId9"/>
    <p:sldId id="925" r:id="rId10"/>
    <p:sldId id="1765" r:id="rId11"/>
    <p:sldId id="1761" r:id="rId12"/>
    <p:sldId id="932" r:id="rId13"/>
    <p:sldId id="3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A6AC97-7080-C76C-9F26-9704BC048A67}" name="Wilson, Katherine T" initials="WT" userId="S::katherine.t.wilson@hud.gov::667698de-6e08-463b-a8c3-09bfb8d77f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eeler, Derreck" initials="WD" lastIdx="1" clrIdx="0">
    <p:extLst>
      <p:ext uri="{19B8F6BF-5375-455C-9EA6-DF929625EA0E}">
        <p15:presenceInfo xmlns:p15="http://schemas.microsoft.com/office/powerpoint/2012/main" userId="S::Derreck.Wheeler@hud.gov::e27a93a0-79f1-477c-8ed9-77c7fc6315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ECE42-D79B-AF22-77BB-3D1F1B612536}" v="76" dt="2024-01-02T19:54:53.149"/>
    <p1510:client id="{488C78CA-5232-33CC-B74F-E6D773654A33}" v="115" dt="2024-01-02T17:36:22.362"/>
    <p1510:client id="{4A280FC7-EF37-FBF7-B6A4-56F015FEBB7E}" v="821" dt="2024-01-02T19:45:08.541"/>
    <p1510:client id="{6F3DAC56-A308-1EDF-24A0-76ADF047B8D5}" v="40" dt="2024-01-03T20:42:28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FCB5-F766-43B8-A646-E5E5F5A1ABD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844E5-F33C-41E8-9879-78F46CC4B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0563B-53CF-4E94-9D94-4BE257EFBBE7}" type="slidenum">
              <a:rPr lang="en-US" smtClean="0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5925" y="698500"/>
            <a:ext cx="6189663" cy="34829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613" y="4267200"/>
            <a:ext cx="4984750" cy="4575175"/>
          </a:xfrm>
          <a:noFill/>
          <a:ln/>
        </p:spPr>
        <p:txBody>
          <a:bodyPr/>
          <a:lstStyle/>
          <a:p>
            <a:pPr>
              <a:tabLst>
                <a:tab pos="234950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606A-9456-40C7-A541-F352E433E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OMB notice re: extensions?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606A-9456-40C7-A541-F352E433E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495300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C3E69-FB65-44BE-B654-51BB49DC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7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4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45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3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6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D 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C72991-26B4-4293-9709-F664EEE3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5" y="466725"/>
            <a:ext cx="59245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1 line) - Screen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FDCA8E4-8855-4C21-801C-06102FBE3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25" y="20781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08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2 lines) - Screen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7AC7FE-947A-4BBA-A8C4-89A243F50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25" y="20781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6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C08700-72CE-4C1F-B03D-9FCC55DA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9927159" y="207818"/>
            <a:ext cx="1481682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CF42F0A-DABC-49DF-983A-E786A386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9927159" y="207818"/>
            <a:ext cx="1481682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6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40E614-F7D2-4D5E-A8CD-3479DCE0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00" y="5444536"/>
            <a:ext cx="1226728" cy="12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93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8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9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9" y="1268765"/>
            <a:ext cx="9259747" cy="2237228"/>
          </a:xfrm>
        </p:spPr>
        <p:txBody>
          <a:bodyPr anchor="b"/>
          <a:lstStyle>
            <a:lvl1pPr>
              <a:lnSpc>
                <a:spcPts val="4500"/>
              </a:lnSpc>
              <a:defRPr sz="4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0"/>
            <a:ext cx="9259747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774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3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898989"/>
                </a:solidFill>
                <a:latin typeface="+mn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050923-93BB-461B-AC4F-080D88C8A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8825"/>
            <a:ext cx="5181600" cy="460813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8825"/>
            <a:ext cx="5181600" cy="460813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701BCCD-D49E-4750-9988-B6BEC6F9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  <a:latin typeface="+mn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  <a:latin typeface="+mn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E9A887B-1A25-4211-8D7B-C33E8287B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DEF23FD-E0FD-44BA-8ED4-36E60EB7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0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22401" y="6096001"/>
            <a:ext cx="2356847" cy="365125"/>
          </a:xfrm>
          <a:prstGeom prst="rect">
            <a:avLst/>
          </a:prstGeom>
        </p:spPr>
        <p:txBody>
          <a:bodyPr/>
          <a:lstStyle/>
          <a:p>
            <a:fld id="{9C2C178C-10EF-42D8-B77C-3C7448B03C6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19430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F04D6B91-9581-44D0-A064-E9AC54EDA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309BB9E-61B5-4255-9C14-89DC84FD444B}"/>
              </a:ext>
            </a:extLst>
          </p:cNvPr>
          <p:cNvSpPr txBox="1">
            <a:spLocks/>
          </p:cNvSpPr>
          <p:nvPr userDrawn="1"/>
        </p:nvSpPr>
        <p:spPr>
          <a:xfrm>
            <a:off x="9062013" y="62270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D6B91-9581-44D0-A064-E9AC54EDA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5C16A24-08DF-4B0D-A81A-9C82D5809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928C244-A2EC-4D35-B14A-051C6CA9D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7" t="4740" r="8152" b="5466"/>
          <a:stretch/>
        </p:blipFill>
        <p:spPr>
          <a:xfrm>
            <a:off x="217644" y="6032258"/>
            <a:ext cx="783912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4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6352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14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D7D6-AD07-4B6A-A55E-18201E498F3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8E7D-A7FC-4FE4-BE20-03C40DB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1091F1-626A-4DCF-9675-EB551126EC8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3B7B7F-1813-4928-9FCF-F45C494FDA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5748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9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3200" b="1" i="0" kern="1200" spc="-75" baseline="0">
          <a:solidFill>
            <a:schemeClr val="bg2"/>
          </a:solidFill>
          <a:latin typeface="+mj-lt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accent3"/>
          </a:solidFill>
          <a:latin typeface="+mn-lt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2"/>
          </a:solidFill>
          <a:latin typeface="+mn-lt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accent2"/>
          </a:solidFill>
          <a:latin typeface="+mn-lt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m.Carney@hud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hyperlink" Target="mailto:gregory.a.roe@hud.gov" TargetMode="External"/><Relationship Id="rId4" Type="http://schemas.openxmlformats.org/officeDocument/2006/relationships/hyperlink" Target="mailto:david.p.boyd@hu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ud.gov/program_offices/public_indian_housing/ih/grants/GEM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irsten.u.franklin-temple@hud.gov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492AC8-6648-49B3-B091-88F8E89D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60" y="982903"/>
            <a:ext cx="3044697" cy="2601294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id="{F28451B1-40D3-48F3-BBDA-53E3DA5D7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497" y="837765"/>
            <a:ext cx="2434338" cy="1758809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EEC68C6-7263-4700-9286-2E7078366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53" y="4279769"/>
            <a:ext cx="2863311" cy="1762038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44084FF-BA13-4783-B96E-E20BE3CF4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344" y="3096468"/>
            <a:ext cx="1884643" cy="2956302"/>
          </a:xfrm>
          <a:prstGeom prst="rect">
            <a:avLst/>
          </a:prstGeom>
        </p:spPr>
      </p:pic>
      <p:sp>
        <p:nvSpPr>
          <p:cNvPr id="31795" name="Content Placeholder 7">
            <a:extLst>
              <a:ext uri="{FF2B5EF4-FFF2-40B4-BE49-F238E27FC236}">
                <a16:creationId xmlns:a16="http://schemas.microsoft.com/office/drawing/2014/main" id="{B2598789-C00A-4D56-A30A-6A42E262BE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3925" y="1789389"/>
            <a:ext cx="3732245" cy="35896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>
                <a:cs typeface="Times New Roman" panose="02020603050405020304" pitchFamily="18" charset="0"/>
              </a:rPr>
              <a:t>NwONAP Update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32126" y="5984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  <p:sndAc>
          <p:stSnd>
            <p:snd r:embed="rId3" name="drumroll.wav"/>
          </p:stSnd>
        </p:sndAc>
      </p:transition>
    </mc:Choice>
    <mc:Fallback xmlns="">
      <p:transition spd="slow">
        <p:split orient="vert"/>
        <p:sndAc>
          <p:stSnd>
            <p:snd r:embed="rId8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DC0E5-120A-4376-BA9E-CC3B4859DAD4}"/>
              </a:ext>
            </a:extLst>
          </p:cNvPr>
          <p:cNvSpPr txBox="1"/>
          <p:nvPr/>
        </p:nvSpPr>
        <p:spPr>
          <a:xfrm>
            <a:off x="7080738" y="647593"/>
            <a:ext cx="4467792" cy="3060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CAEDFFC8-B04F-4C25-BF65-69B36EEAB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038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2117-41A5-49FA-AD26-01E47C54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66"/>
            <a:ext cx="10515600" cy="116003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5"/>
                </a:solidFill>
              </a:rPr>
              <a:t>Contact NwONAP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46CD8-B0C6-45B9-9553-5771BEBA47B4}"/>
              </a:ext>
            </a:extLst>
          </p:cNvPr>
          <p:cNvSpPr txBox="1"/>
          <p:nvPr/>
        </p:nvSpPr>
        <p:spPr>
          <a:xfrm>
            <a:off x="647700" y="1607824"/>
            <a:ext cx="10896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Tom Carney, Administrator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83667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err="1">
                <a:solidFill>
                  <a:srgbClr val="000000"/>
                </a:solidFill>
                <a:latin typeface="Poppins"/>
                <a:hlinkClick r:id="rId3"/>
              </a:rPr>
              <a:t>tom.carney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hlinkClick r:id="rId3"/>
              </a:rPr>
              <a:t>@hud.gov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>
              <a:solidFill>
                <a:srgbClr val="000000"/>
              </a:solidFill>
              <a:latin typeface="Poppin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David Boyd, Grants Management Director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0000"/>
                </a:solidFill>
                <a:latin typeface="Poppins"/>
                <a:hlinkClick r:id="rId4"/>
              </a:rPr>
              <a:t>david.p.boyd@hud.gov</a:t>
            </a:r>
            <a:endParaRPr lang="en-US" sz="3200">
              <a:solidFill>
                <a:srgbClr val="000000"/>
              </a:solidFill>
              <a:latin typeface="Poppin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00"/>
                </a:solidFill>
                <a:latin typeface="Poppins"/>
              </a:rPr>
              <a:t>Greg Roe, Grants Evaluation Director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0000"/>
                </a:solidFill>
                <a:latin typeface="Poppins"/>
                <a:hlinkClick r:id="rId5"/>
              </a:rPr>
              <a:t>gregory.a.roe@hud.gov</a:t>
            </a:r>
            <a:r>
              <a:rPr lang="en-US" sz="3200">
                <a:solidFill>
                  <a:srgbClr val="000000"/>
                </a:solidFill>
                <a:latin typeface="Poppins"/>
              </a:rPr>
              <a:t>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83667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8DF12-4CC4-46D3-8966-AB315CE03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4720" y="5861367"/>
            <a:ext cx="887022" cy="7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A28A9-24AF-1754-832A-8D995BC8FF38}"/>
              </a:ext>
            </a:extLst>
          </p:cNvPr>
          <p:cNvSpPr txBox="1"/>
          <p:nvPr/>
        </p:nvSpPr>
        <p:spPr>
          <a:xfrm>
            <a:off x="1596392" y="476870"/>
            <a:ext cx="466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NwONAP Staff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B4D2A-7953-91DF-6239-4BD2D3110D68}"/>
              </a:ext>
            </a:extLst>
          </p:cNvPr>
          <p:cNvSpPr txBox="1"/>
          <p:nvPr/>
        </p:nvSpPr>
        <p:spPr>
          <a:xfrm>
            <a:off x="3294679" y="1289363"/>
            <a:ext cx="2256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Tom Carney</a:t>
            </a:r>
          </a:p>
          <a:p>
            <a:pPr algn="ctr"/>
            <a:r>
              <a:rPr lang="en-US" sz="2800" b="1"/>
              <a:t>Administrator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0464D-A4B4-2D80-1921-06737CFDA00D}"/>
              </a:ext>
            </a:extLst>
          </p:cNvPr>
          <p:cNvSpPr txBox="1"/>
          <p:nvPr/>
        </p:nvSpPr>
        <p:spPr>
          <a:xfrm>
            <a:off x="680885" y="3230028"/>
            <a:ext cx="3249992" cy="34778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u="sng" dirty="0"/>
              <a:t>GRANTS MANAGEMENT</a:t>
            </a:r>
          </a:p>
          <a:p>
            <a:r>
              <a:rPr lang="en-US" sz="2000" dirty="0"/>
              <a:t>David Boyd – Director</a:t>
            </a:r>
            <a:endParaRPr lang="en-US" sz="2000" dirty="0">
              <a:cs typeface="Calibri"/>
            </a:endParaRPr>
          </a:p>
          <a:p>
            <a:endParaRPr lang="en-US" sz="2000" dirty="0"/>
          </a:p>
          <a:p>
            <a:r>
              <a:rPr lang="en-US" sz="2000" dirty="0"/>
              <a:t>Sandel Ferguson – Team Lead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Shakoe English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Maya Urban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Clint Zarnosky</a:t>
            </a:r>
          </a:p>
          <a:p>
            <a:r>
              <a:rPr lang="en-US" sz="2000" dirty="0"/>
              <a:t>Joe Anderson</a:t>
            </a:r>
          </a:p>
          <a:p>
            <a:r>
              <a:rPr lang="en-US" sz="2000" dirty="0">
                <a:cs typeface="Calibri" panose="020F0502020204030204"/>
              </a:rPr>
              <a:t>Mandy Ewing</a:t>
            </a:r>
          </a:p>
          <a:p>
            <a:r>
              <a:rPr lang="en-US" sz="2000" b="1" dirty="0">
                <a:cs typeface="Calibri"/>
              </a:rPr>
              <a:t>Mayen Akpan</a:t>
            </a:r>
          </a:p>
          <a:p>
            <a:r>
              <a:rPr lang="en-US" sz="2000" b="1" dirty="0">
                <a:cs typeface="Calibri"/>
              </a:rPr>
              <a:t>Linda Brenner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6F754-9F25-EB09-8D58-87D6741DBBAD}"/>
              </a:ext>
            </a:extLst>
          </p:cNvPr>
          <p:cNvSpPr txBox="1"/>
          <p:nvPr/>
        </p:nvSpPr>
        <p:spPr>
          <a:xfrm>
            <a:off x="7387353" y="3101903"/>
            <a:ext cx="2837123" cy="31700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u="sng" dirty="0"/>
              <a:t>GRANTS EVALUATION</a:t>
            </a:r>
          </a:p>
          <a:p>
            <a:r>
              <a:rPr lang="en-US" sz="2000" dirty="0"/>
              <a:t>Greg Roe – Director</a:t>
            </a:r>
            <a:endParaRPr lang="en-US" sz="2000" dirty="0">
              <a:cs typeface="Calibri"/>
            </a:endParaRPr>
          </a:p>
          <a:p>
            <a:endParaRPr lang="en-US" sz="2000" dirty="0"/>
          </a:p>
          <a:p>
            <a:r>
              <a:rPr lang="en-US" sz="2000" dirty="0"/>
              <a:t>Katie Wilson – Team Lead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Melanie Fisher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Aaron Gerrard</a:t>
            </a:r>
          </a:p>
          <a:p>
            <a:r>
              <a:rPr lang="en-US" sz="2000" dirty="0">
                <a:cs typeface="Calibri"/>
              </a:rPr>
              <a:t>Linda O’Rourke</a:t>
            </a:r>
          </a:p>
          <a:p>
            <a:r>
              <a:rPr lang="en-US" sz="2000" dirty="0">
                <a:cs typeface="Calibri"/>
              </a:rPr>
              <a:t>Marty McCormick</a:t>
            </a:r>
          </a:p>
          <a:p>
            <a:r>
              <a:rPr lang="en-US" sz="2000" dirty="0">
                <a:cs typeface="Calibri"/>
              </a:rPr>
              <a:t>Niki Paganucci </a:t>
            </a:r>
          </a:p>
          <a:p>
            <a:r>
              <a:rPr lang="en-US" sz="2000" b="1" dirty="0">
                <a:cs typeface="Calibri"/>
              </a:rPr>
              <a:t>Leslie Jackson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EC143-1CAC-36FD-75B2-3A44186D4A1B}"/>
              </a:ext>
            </a:extLst>
          </p:cNvPr>
          <p:cNvSpPr txBox="1"/>
          <p:nvPr/>
        </p:nvSpPr>
        <p:spPr>
          <a:xfrm>
            <a:off x="7387353" y="1553363"/>
            <a:ext cx="269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Kirsten Franklin- Temple</a:t>
            </a:r>
          </a:p>
          <a:p>
            <a:r>
              <a:rPr lang="en-US" sz="2000"/>
              <a:t>Administrator Advisor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DF87A4-D8C3-B025-B36F-413C07E940C9}"/>
              </a:ext>
            </a:extLst>
          </p:cNvPr>
          <p:cNvCxnSpPr/>
          <p:nvPr/>
        </p:nvCxnSpPr>
        <p:spPr>
          <a:xfrm flipH="1">
            <a:off x="1722474" y="2243470"/>
            <a:ext cx="1435396" cy="98655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BF4C3F-4240-DB00-D072-1435C35F1351}"/>
              </a:ext>
            </a:extLst>
          </p:cNvPr>
          <p:cNvCxnSpPr>
            <a:cxnSpLocks/>
          </p:cNvCxnSpPr>
          <p:nvPr/>
        </p:nvCxnSpPr>
        <p:spPr>
          <a:xfrm>
            <a:off x="5368954" y="2243470"/>
            <a:ext cx="1702729" cy="74631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5189F1-8A3E-23F5-13FC-9232EB06D195}"/>
              </a:ext>
            </a:extLst>
          </p:cNvPr>
          <p:cNvCxnSpPr/>
          <p:nvPr/>
        </p:nvCxnSpPr>
        <p:spPr>
          <a:xfrm>
            <a:off x="5866544" y="1890445"/>
            <a:ext cx="120513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4071450-78A2-BE81-134C-77A810FA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6" y="358864"/>
            <a:ext cx="852451" cy="919749"/>
          </a:xfrm>
          <a:prstGeom prst="rect">
            <a:avLst/>
          </a:prstGeom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F329A5EF-B153-5AD4-83AF-0782EB76270F}"/>
              </a:ext>
            </a:extLst>
          </p:cNvPr>
          <p:cNvSpPr/>
          <p:nvPr/>
        </p:nvSpPr>
        <p:spPr>
          <a:xfrm>
            <a:off x="4203123" y="4056903"/>
            <a:ext cx="2393879" cy="261633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More changes coming!</a:t>
            </a:r>
          </a:p>
        </p:txBody>
      </p:sp>
    </p:spTree>
    <p:extLst>
      <p:ext uri="{BB962C8B-B14F-4D97-AF65-F5344CB8AC3E}">
        <p14:creationId xmlns:p14="http://schemas.microsoft.com/office/powerpoint/2010/main" val="254731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7F3CB-5853-4AE4-B4F2-24940F01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Grants Management Update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F593-FDD2-473E-9422-25F7D517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32771"/>
            <a:ext cx="6713552" cy="42577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sz="2000" b="1" i="1" dirty="0">
              <a:cs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8AE01-A012-4604-A82D-EC029857B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5"/>
          <a:stretch/>
        </p:blipFill>
        <p:spPr>
          <a:xfrm>
            <a:off x="7675658" y="1929454"/>
            <a:ext cx="3941064" cy="4659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3260A-40BD-52BE-FE80-3803BA169141}"/>
              </a:ext>
            </a:extLst>
          </p:cNvPr>
          <p:cNvSpPr txBox="1"/>
          <p:nvPr/>
        </p:nvSpPr>
        <p:spPr>
          <a:xfrm>
            <a:off x="429492" y="1936174"/>
            <a:ext cx="701213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GEMS has arrived!</a:t>
            </a:r>
          </a:p>
          <a:p>
            <a:pPr>
              <a:buChar char="•"/>
            </a:pPr>
            <a:r>
              <a:rPr lang="en-US" sz="1600" dirty="0">
                <a:cs typeface="Calibri"/>
              </a:rPr>
              <a:t>Submissions of IHP's (</a:t>
            </a:r>
            <a:r>
              <a:rPr lang="en-US" sz="1600" i="1" dirty="0">
                <a:cs typeface="Calibri"/>
              </a:rPr>
              <a:t>or Amendments</a:t>
            </a:r>
            <a:r>
              <a:rPr lang="en-US" sz="1600" dirty="0">
                <a:cs typeface="Calibri"/>
              </a:rPr>
              <a:t>) and SF-425</a:t>
            </a:r>
          </a:p>
          <a:p>
            <a:pPr>
              <a:buChar char="•"/>
            </a:pPr>
            <a:r>
              <a:rPr lang="en-US" sz="1600" dirty="0">
                <a:cs typeface="Calibri"/>
              </a:rPr>
              <a:t>Everything you wanted to know about </a:t>
            </a:r>
            <a:r>
              <a:rPr lang="en-US" sz="1600" dirty="0">
                <a:cs typeface="Calibri"/>
                <a:hlinkClick r:id="rId4"/>
              </a:rPr>
              <a:t>GEMS Webpage</a:t>
            </a:r>
          </a:p>
          <a:p>
            <a:pPr>
              <a:buChar char="•"/>
            </a:pPr>
            <a:r>
              <a:rPr lang="en-US" sz="1600" dirty="0">
                <a:cs typeface="Calibri"/>
              </a:rPr>
              <a:t>Questions or Concerns, please reach out to your GMS/GES</a:t>
            </a:r>
          </a:p>
          <a:p>
            <a:pPr>
              <a:buChar char="•"/>
            </a:pPr>
            <a:endParaRPr lang="en-US" sz="2000" dirty="0">
              <a:cs typeface="Calibri"/>
            </a:endParaRPr>
          </a:p>
          <a:p>
            <a:r>
              <a:rPr lang="en-US" sz="2000" b="1" u="sng" dirty="0">
                <a:cs typeface="Calibri"/>
              </a:rPr>
              <a:t>SF-425 Reporting Submission Requirements</a:t>
            </a:r>
          </a:p>
          <a:p>
            <a:r>
              <a:rPr lang="en-US" sz="1600" b="1" dirty="0">
                <a:cs typeface="Calibri"/>
              </a:rPr>
              <a:t>ONAP grant recipients are expected to submit a </a:t>
            </a:r>
            <a:r>
              <a:rPr lang="en-US" sz="1600" b="1" u="sng" dirty="0">
                <a:cs typeface="Calibri"/>
              </a:rPr>
              <a:t>single</a:t>
            </a:r>
            <a:r>
              <a:rPr lang="en-US" sz="1600" b="1" dirty="0">
                <a:cs typeface="Calibri"/>
              </a:rPr>
              <a:t> completed SF-425 for each open grant 90 days after the end of </a:t>
            </a:r>
            <a:r>
              <a:rPr lang="en-US" sz="1600" b="1" i="1" u="sng" dirty="0">
                <a:cs typeface="Calibri"/>
              </a:rPr>
              <a:t>their</a:t>
            </a:r>
            <a:r>
              <a:rPr lang="en-US" sz="1600" b="1" dirty="0">
                <a:cs typeface="Calibri"/>
              </a:rPr>
              <a:t> program year.</a:t>
            </a:r>
          </a:p>
          <a:p>
            <a:r>
              <a:rPr lang="en-US" sz="1400" dirty="0">
                <a:latin typeface="Calibri"/>
                <a:cs typeface="Arial"/>
              </a:rPr>
              <a:t>             </a:t>
            </a:r>
            <a:r>
              <a:rPr lang="en-US" sz="1600" dirty="0">
                <a:latin typeface="Calibri"/>
                <a:cs typeface="Arial"/>
              </a:rPr>
              <a:t>•</a:t>
            </a:r>
            <a:r>
              <a:rPr lang="en-US" sz="1600" dirty="0">
                <a:cs typeface="Calibri"/>
              </a:rPr>
              <a:t>FY End 12/31/2022 due 3/31/23</a:t>
            </a:r>
          </a:p>
          <a:p>
            <a:endParaRPr lang="en-US" dirty="0">
              <a:latin typeface="Calibri"/>
              <a:cs typeface="Arial"/>
            </a:endParaRPr>
          </a:p>
          <a:p>
            <a:r>
              <a:rPr lang="en-US" sz="2000" dirty="0">
                <a:latin typeface="Calibri"/>
                <a:cs typeface="Arial"/>
              </a:rPr>
              <a:t>•</a:t>
            </a:r>
            <a:r>
              <a:rPr lang="en-US" sz="2000" b="1" i="1" u="sng" dirty="0">
                <a:cs typeface="Calibri"/>
              </a:rPr>
              <a:t>Except for:</a:t>
            </a:r>
            <a:endParaRPr lang="en-US" sz="2000" dirty="0">
              <a:cs typeface="Calibri"/>
            </a:endParaRPr>
          </a:p>
          <a:p>
            <a:r>
              <a:rPr lang="en-US" sz="1600" b="1" dirty="0">
                <a:latin typeface="Calibri"/>
                <a:cs typeface="Arial"/>
              </a:rPr>
              <a:t>•</a:t>
            </a:r>
            <a:r>
              <a:rPr lang="en-US" sz="1600" b="1" dirty="0">
                <a:cs typeface="Calibri"/>
              </a:rPr>
              <a:t>IHBG investment-approved (investing or not!) recipients "must" continue to submit an SF-425 each quarter</a:t>
            </a:r>
          </a:p>
          <a:p>
            <a:r>
              <a:rPr lang="en-US" sz="1400" dirty="0">
                <a:latin typeface="Calibri"/>
                <a:cs typeface="Arial"/>
              </a:rPr>
              <a:t>             </a:t>
            </a:r>
            <a:r>
              <a:rPr lang="en-US" sz="1600" dirty="0">
                <a:latin typeface="Calibri"/>
                <a:cs typeface="Arial"/>
              </a:rPr>
              <a:t>•</a:t>
            </a:r>
            <a:r>
              <a:rPr lang="en-US" sz="1600" dirty="0">
                <a:cs typeface="Calibri"/>
              </a:rPr>
              <a:t>30 days after quarters 1-3</a:t>
            </a:r>
          </a:p>
          <a:p>
            <a:r>
              <a:rPr lang="en-US" sz="1600" dirty="0">
                <a:latin typeface="Calibri"/>
                <a:cs typeface="Arial"/>
              </a:rPr>
              <a:t>            •</a:t>
            </a:r>
            <a:r>
              <a:rPr lang="en-US" sz="1600" dirty="0">
                <a:cs typeface="Calibri"/>
              </a:rPr>
              <a:t>90 days after fiscal year end (4</a:t>
            </a:r>
            <a:r>
              <a:rPr lang="en-US" sz="1600" baseline="30000" dirty="0">
                <a:cs typeface="Calibri"/>
              </a:rPr>
              <a:t>th</a:t>
            </a:r>
            <a:r>
              <a:rPr lang="en-US" sz="1600" dirty="0">
                <a:cs typeface="Calibri"/>
              </a:rPr>
              <a:t> quarter)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Arial"/>
              </a:rPr>
              <a:t>•</a:t>
            </a:r>
            <a:r>
              <a:rPr lang="en-US" sz="1600" b="1" dirty="0">
                <a:cs typeface="Calibri"/>
              </a:rPr>
              <a:t>ROSS grantees "must" continue to submit an SF-425 each quarter.</a:t>
            </a:r>
            <a:endParaRPr lang="en-US" sz="1600" b="1">
              <a:cs typeface="Calibri"/>
            </a:endParaRPr>
          </a:p>
          <a:p>
            <a:endParaRPr lang="en-US" sz="24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9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EFE0F-68D6-EA23-CBA0-7AAC34C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Pandemic Funding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C2A1A-AAB5-3E66-BCC8-311D7A9593A8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1400"/>
              </a:spcAft>
            </a:pPr>
            <a:r>
              <a:rPr lang="en-US" sz="2800" dirty="0">
                <a:ln>
                  <a:noFill/>
                </a:ln>
                <a:effectLst/>
              </a:rPr>
              <a:t>Please prioritize expending ARP and CARES funding distributed in response to the COVID pandemic. 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1400"/>
              </a:spcAft>
            </a:pPr>
            <a:r>
              <a:rPr lang="en-US" sz="2800" dirty="0">
                <a:ln>
                  <a:noFill/>
                </a:ln>
                <a:effectLst/>
              </a:rPr>
              <a:t>While we do not have any solid dates for the recapturing of funds, we anticipate that this will happen at some point.</a:t>
            </a:r>
            <a:r>
              <a:rPr lang="en-US" sz="2800" dirty="0"/>
              <a:t> </a:t>
            </a:r>
            <a:endParaRPr lang="en-US" dirty="0">
              <a:cs typeface="Calibri" panose="020F0502020204030204"/>
            </a:endParaRPr>
          </a:p>
          <a:p>
            <a:pPr defTabSz="914400">
              <a:lnSpc>
                <a:spcPct val="90000"/>
              </a:lnSpc>
              <a:spcAft>
                <a:spcPts val="1400"/>
              </a:spcAft>
            </a:pPr>
            <a:r>
              <a:rPr lang="en-US" sz="2800" dirty="0">
                <a:cs typeface="Calibri"/>
              </a:rPr>
              <a:t>If needed, we can assist with "</a:t>
            </a:r>
            <a:r>
              <a:rPr lang="en-US" sz="2800" b="1" i="1" dirty="0">
                <a:cs typeface="Calibri"/>
              </a:rPr>
              <a:t>Revisions or Amendments</a:t>
            </a:r>
            <a:r>
              <a:rPr lang="en-US" sz="2800" dirty="0">
                <a:cs typeface="Calibri"/>
              </a:rPr>
              <a:t>".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600E93-17D4-8C6C-C9F0-4BC184325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5665"/>
              </p:ext>
            </p:extLst>
          </p:nvPr>
        </p:nvGraphicFramePr>
        <p:xfrm>
          <a:off x="328773" y="1383296"/>
          <a:ext cx="4993241" cy="3411957"/>
        </p:xfrm>
        <a:graphic>
          <a:graphicData uri="http://schemas.openxmlformats.org/drawingml/2006/table">
            <a:tbl>
              <a:tblPr/>
              <a:tblGrid>
                <a:gridCol w="2558265">
                  <a:extLst>
                    <a:ext uri="{9D8B030D-6E8A-4147-A177-3AD203B41FA5}">
                      <a16:colId xmlns:a16="http://schemas.microsoft.com/office/drawing/2014/main" val="3998568652"/>
                    </a:ext>
                  </a:extLst>
                </a:gridCol>
                <a:gridCol w="2434976">
                  <a:extLst>
                    <a:ext uri="{9D8B030D-6E8A-4147-A177-3AD203B41FA5}">
                      <a16:colId xmlns:a16="http://schemas.microsoft.com/office/drawing/2014/main" val="3141736733"/>
                    </a:ext>
                  </a:extLst>
                </a:gridCol>
              </a:tblGrid>
              <a:tr h="84341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Funding Source</a:t>
                      </a:r>
                      <a:endParaRPr lang="en-US" sz="28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% disbursed</a:t>
                      </a:r>
                      <a:endParaRPr lang="en-US" sz="28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446426"/>
                  </a:ext>
                </a:extLst>
              </a:tr>
              <a:tr h="6150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IHBG ARP</a:t>
                      </a: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61472"/>
                  </a:ext>
                </a:extLst>
              </a:tr>
              <a:tr h="6150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ICDBG ARP</a:t>
                      </a:r>
                      <a:endParaRPr lang="en-US" sz="28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31408"/>
                  </a:ext>
                </a:extLst>
              </a:tr>
              <a:tr h="6150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IHBG CARES</a:t>
                      </a: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  <a:endParaRPr lang="en-US" sz="2800" kern="140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6471"/>
                  </a:ext>
                </a:extLst>
              </a:tr>
              <a:tr h="72345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ICDBG CARES</a:t>
                      </a:r>
                      <a:endParaRPr lang="en-US" sz="28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4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n-US" sz="2800" kern="140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719" marR="37719" marT="37719" marB="37719">
                    <a:lnL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77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782759"/>
                  </a:ext>
                </a:extLst>
              </a:tr>
            </a:tbl>
          </a:graphicData>
        </a:graphic>
      </p:graphicFrame>
      <p:sp>
        <p:nvSpPr>
          <p:cNvPr id="8" name="Control 2">
            <a:extLst>
              <a:ext uri="{FF2B5EF4-FFF2-40B4-BE49-F238E27FC236}">
                <a16:creationId xmlns:a16="http://schemas.microsoft.com/office/drawing/2014/main" id="{FD3EED8D-8467-C801-9A40-189ABD43103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446213" y="9255125"/>
            <a:ext cx="4508500" cy="1254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ADA2E-1953-973D-9695-3F7E4CBF7844}"/>
              </a:ext>
            </a:extLst>
          </p:cNvPr>
          <p:cNvSpPr txBox="1"/>
          <p:nvPr/>
        </p:nvSpPr>
        <p:spPr>
          <a:xfrm>
            <a:off x="1281316" y="853057"/>
            <a:ext cx="308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NwONAP Cumulative Spending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E96EB-C539-AC87-FBF1-509A1969AF9F}"/>
              </a:ext>
            </a:extLst>
          </p:cNvPr>
          <p:cNvSpPr txBox="1"/>
          <p:nvPr/>
        </p:nvSpPr>
        <p:spPr>
          <a:xfrm>
            <a:off x="341607" y="495616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As of 12/20/2023</a:t>
            </a:r>
          </a:p>
        </p:txBody>
      </p:sp>
    </p:spTree>
    <p:extLst>
      <p:ext uri="{BB962C8B-B14F-4D97-AF65-F5344CB8AC3E}">
        <p14:creationId xmlns:p14="http://schemas.microsoft.com/office/powerpoint/2010/main" val="304067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7F3CB-5853-4AE4-B4F2-24940F01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51" y="329184"/>
            <a:ext cx="7417941" cy="1837071"/>
          </a:xfrm>
        </p:spPr>
        <p:txBody>
          <a:bodyPr anchor="b">
            <a:normAutofit/>
          </a:bodyPr>
          <a:lstStyle/>
          <a:p>
            <a:r>
              <a:rPr lang="en-US" sz="5400" b="1"/>
              <a:t>Grants Management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8AE01-A012-4604-A82D-EC029857B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8" r="123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F593-FDD2-473E-9422-25F7D517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924" y="2536698"/>
            <a:ext cx="6251110" cy="40494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 b="1" i="1" dirty="0">
                <a:cs typeface="Calibri"/>
              </a:rPr>
              <a:t>Funding Updates</a:t>
            </a:r>
            <a:endParaRPr lang="en-US" sz="2400" dirty="0"/>
          </a:p>
          <a:p>
            <a:pPr>
              <a:buNone/>
            </a:pPr>
            <a:r>
              <a:rPr lang="en-US" sz="2000" dirty="0">
                <a:latin typeface="Calibri"/>
                <a:cs typeface="Arial"/>
              </a:rPr>
              <a:t>• </a:t>
            </a:r>
            <a:r>
              <a:rPr lang="en-US" sz="2000" b="1" dirty="0">
                <a:latin typeface="Calibri"/>
                <a:cs typeface="Calibri"/>
              </a:rPr>
              <a:t>ICDBG</a:t>
            </a:r>
            <a:r>
              <a:rPr lang="en-US" sz="2000" b="1" dirty="0">
                <a:cs typeface="Calibri"/>
              </a:rPr>
              <a:t> FY 23 –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Selection process nearing completion</a:t>
            </a:r>
          </a:p>
          <a:p>
            <a:pPr>
              <a:buNone/>
            </a:pPr>
            <a:r>
              <a:rPr lang="en-US" sz="2000" dirty="0">
                <a:latin typeface="Calibri"/>
                <a:cs typeface="Arial"/>
              </a:rPr>
              <a:t>• </a:t>
            </a:r>
            <a:r>
              <a:rPr lang="en-US" sz="2000" b="1" dirty="0">
                <a:cs typeface="Calibri"/>
              </a:rPr>
              <a:t>IHBG Competitive </a:t>
            </a:r>
            <a:r>
              <a:rPr lang="en-US" sz="2000" dirty="0">
                <a:cs typeface="Calibri"/>
              </a:rPr>
              <a:t>– </a:t>
            </a:r>
            <a:r>
              <a:rPr lang="en-US" sz="1800" dirty="0">
                <a:cs typeface="Calibri"/>
              </a:rPr>
              <a:t>NOFO coming!</a:t>
            </a:r>
            <a:endParaRPr lang="en-US" sz="1800" dirty="0"/>
          </a:p>
          <a:p>
            <a:pPr marL="0" indent="0">
              <a:buNone/>
            </a:pPr>
            <a:r>
              <a:rPr lang="en-US" sz="2000" dirty="0">
                <a:latin typeface="Calibri"/>
                <a:cs typeface="Arial"/>
              </a:rPr>
              <a:t>• </a:t>
            </a:r>
            <a:r>
              <a:rPr lang="en-US" sz="2000" b="1" dirty="0">
                <a:cs typeface="Calibri" panose="020F0502020204030204"/>
              </a:rPr>
              <a:t>FY24 ONAP Program Funding </a:t>
            </a:r>
            <a:r>
              <a:rPr lang="en-US" sz="2000" dirty="0">
                <a:cs typeface="Calibri" panose="020F0502020204030204"/>
              </a:rPr>
              <a:t>–</a:t>
            </a:r>
            <a:r>
              <a:rPr lang="en-US" sz="1800" dirty="0">
                <a:cs typeface="Calibri" panose="020F0502020204030204"/>
              </a:rPr>
              <a:t> will be published as soon as the federal budget for FY0224 is passed by Congress</a:t>
            </a:r>
          </a:p>
          <a:p>
            <a:pPr marL="0" indent="0">
              <a:buNone/>
            </a:pPr>
            <a:r>
              <a:rPr lang="en-US" sz="2000" b="1" dirty="0">
                <a:latin typeface="Calibri"/>
                <a:cs typeface="Arial"/>
              </a:rPr>
              <a:t>• IHBG Interim Funding and/or ICDBG Imminent Threat Funding -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1800" dirty="0">
                <a:latin typeface="Calibri"/>
                <a:cs typeface="Arial"/>
              </a:rPr>
              <a:t>Please reach out to your GMS/GES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cs typeface="Calibri"/>
              </a:rPr>
              <a:t>• </a:t>
            </a:r>
            <a:r>
              <a:rPr lang="en-US" sz="2000" b="1" dirty="0">
                <a:latin typeface="Calibri"/>
                <a:cs typeface="Calibri"/>
              </a:rPr>
              <a:t>IHBG Formula Census Challenge Deadline </a:t>
            </a:r>
            <a:r>
              <a:rPr lang="en-US" sz="20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 </a:t>
            </a:r>
            <a:r>
              <a:rPr lang="en-US" sz="1800" dirty="0">
                <a:latin typeface="Calibri"/>
                <a:cs typeface="Calibri"/>
              </a:rPr>
              <a:t>July 29, 2024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3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299E-3838-A026-5972-2ADB0E59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Other HUD Funding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067A9-DB3E-884B-12FA-5C95E64A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325"/>
            <a:ext cx="784701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Section 184 Skilled Worker Demonstration Program</a:t>
            </a:r>
          </a:p>
          <a:p>
            <a:pPr lvl="1"/>
            <a:r>
              <a:rPr lang="en-US">
                <a:cs typeface="Calibri"/>
              </a:rPr>
              <a:t>Rental Housing for skilled workers</a:t>
            </a:r>
          </a:p>
          <a:p>
            <a:pPr lvl="1"/>
            <a:r>
              <a:rPr lang="en-US">
                <a:cs typeface="Calibri"/>
              </a:rPr>
              <a:t>Upfront fee $1, and </a:t>
            </a:r>
          </a:p>
          <a:p>
            <a:pPr lvl="1"/>
            <a:r>
              <a:rPr lang="en-US">
                <a:cs typeface="Calibri"/>
              </a:rPr>
              <a:t>no annual guaranteed fee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Stacks of gold coins">
            <a:extLst>
              <a:ext uri="{FF2B5EF4-FFF2-40B4-BE49-F238E27FC236}">
                <a16:creationId xmlns:a16="http://schemas.microsoft.com/office/drawing/2014/main" id="{45CC08C9-718E-C648-BC3F-101648D11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87" y="1589688"/>
            <a:ext cx="3363763" cy="47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27B6E-82D6-43B5-85BE-3128FF3C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Grants Evaluation Update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D567B-E9F1-43F6-807D-D7DD5B0FD8C4}"/>
              </a:ext>
            </a:extLst>
          </p:cNvPr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2791A-9F64-4567-83A9-219B48267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7"/>
          <a:stretch/>
        </p:blipFill>
        <p:spPr>
          <a:xfrm>
            <a:off x="10849510" y="5393014"/>
            <a:ext cx="767212" cy="797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62D4DA-C93D-A8A0-3DA7-4C26DB82E27C}"/>
              </a:ext>
            </a:extLst>
          </p:cNvPr>
          <p:cNvSpPr txBox="1"/>
          <p:nvPr/>
        </p:nvSpPr>
        <p:spPr>
          <a:xfrm>
            <a:off x="762000" y="1986643"/>
            <a:ext cx="9601198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cs typeface="Calibri"/>
              </a:rPr>
              <a:t>FY24 Monitoring</a:t>
            </a:r>
          </a:p>
          <a:p>
            <a:pPr lvl="1"/>
            <a:r>
              <a:rPr lang="en-US" sz="3400" i="1" dirty="0">
                <a:cs typeface="Calibri"/>
              </a:rPr>
              <a:t>Standard </a:t>
            </a:r>
            <a:r>
              <a:rPr lang="en-US" sz="3400" dirty="0">
                <a:cs typeface="Calibri"/>
              </a:rPr>
              <a:t>(IHBG, ICDBG, etc.) funding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3400" dirty="0">
                <a:cs typeface="Calibri"/>
              </a:rPr>
              <a:t>6 planned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3400" dirty="0">
                <a:cs typeface="Calibri"/>
              </a:rPr>
              <a:t>Hybrid approach (includes on-site)</a:t>
            </a:r>
          </a:p>
          <a:p>
            <a:pPr marL="457200" indent="-457200">
              <a:buFont typeface="Arial,Sans-Serif"/>
              <a:buChar char="-"/>
            </a:pPr>
            <a:endParaRPr lang="en-US" sz="3400" dirty="0">
              <a:cs typeface="Calibri"/>
            </a:endParaRPr>
          </a:p>
          <a:p>
            <a:pPr lvl="1"/>
            <a:r>
              <a:rPr lang="en-US" sz="3400" i="1" dirty="0">
                <a:cs typeface="Calibri"/>
              </a:rPr>
              <a:t>CARES &amp; ARP </a:t>
            </a:r>
            <a:r>
              <a:rPr lang="en-US" sz="3400" dirty="0">
                <a:cs typeface="Calibri"/>
              </a:rPr>
              <a:t>funding only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3400" dirty="0">
                <a:cs typeface="Calibri"/>
              </a:rPr>
              <a:t>4 planned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3400" dirty="0">
                <a:cs typeface="Calibri"/>
              </a:rPr>
              <a:t>Remote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2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73C98-4B62-89E4-52CC-384300B4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Upcoming Training Opportunities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9887-15C5-56D0-F961-2E29523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65" y="184936"/>
            <a:ext cx="6966734" cy="59920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January 16-18: NAHASDA Essentials (virtual)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January 16-18: Development Planning: Operations &amp; Project Management (virtual)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January 24-16: NAHASDA Intermediate (virtual)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February 6-8: ARP Act – Strategic Planning (virtual)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70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22DE-6D0F-45D7-9BF2-42574D46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</a:rPr>
              <a:t>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02AE-C5B6-49F3-9449-FD15F099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/>
              <a:t>Individual Technical Assistance is available. </a:t>
            </a:r>
          </a:p>
          <a:p>
            <a:pPr marL="0" indent="0" algn="ctr">
              <a:buNone/>
            </a:pPr>
            <a:r>
              <a:rPr lang="en-US" sz="2400"/>
              <a:t>Please contact your Grants Management Specialist or </a:t>
            </a:r>
          </a:p>
          <a:p>
            <a:pPr marL="0" indent="0" algn="ctr">
              <a:buNone/>
            </a:pPr>
            <a:r>
              <a:rPr lang="en-US" sz="2400"/>
              <a:t>Kirsten at </a:t>
            </a:r>
            <a:r>
              <a:rPr lang="en-US" sz="2400">
                <a:hlinkClick r:id="rId2"/>
              </a:rPr>
              <a:t>kirsten.u.franklin-temple@hud.gov</a:t>
            </a:r>
            <a:endParaRPr lang="en-US" sz="2400"/>
          </a:p>
          <a:p>
            <a:pPr marL="0" indent="0" algn="ctr">
              <a:buNone/>
            </a:pPr>
            <a:r>
              <a:rPr lang="en-US" sz="2400"/>
              <a:t>for additional details. </a:t>
            </a:r>
          </a:p>
          <a:p>
            <a:pPr marL="0" indent="0" algn="ctr">
              <a:buNone/>
            </a:pPr>
            <a:r>
              <a:rPr lang="en-US" sz="2400"/>
              <a:t>Technical assistance can be provided in-person or virtually.</a:t>
            </a:r>
          </a:p>
          <a:p>
            <a:pPr marL="0" indent="0" algn="ctr">
              <a:buNone/>
            </a:pPr>
            <a:endParaRPr lang="en-US" sz="3600" b="1" i="1"/>
          </a:p>
          <a:p>
            <a:pPr marL="0" indent="0" algn="ctr">
              <a:buNone/>
            </a:pPr>
            <a:r>
              <a:rPr lang="en-US" sz="3600" b="1" i="1"/>
              <a:t>Reach out!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66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HUD theme">
  <a:themeElements>
    <a:clrScheme name="hud">
      <a:dk1>
        <a:srgbClr val="183667"/>
      </a:dk1>
      <a:lt1>
        <a:srgbClr val="FFFFFF"/>
      </a:lt1>
      <a:dk2>
        <a:srgbClr val="183667"/>
      </a:dk2>
      <a:lt2>
        <a:srgbClr val="0B76B7"/>
      </a:lt2>
      <a:accent1>
        <a:srgbClr val="AFAFAF"/>
      </a:accent1>
      <a:accent2>
        <a:srgbClr val="1EA271"/>
      </a:accent2>
      <a:accent3>
        <a:srgbClr val="128654"/>
      </a:accent3>
      <a:accent4>
        <a:srgbClr val="DFF2FD"/>
      </a:accent4>
      <a:accent5>
        <a:srgbClr val="1B1E29"/>
      </a:accent5>
      <a:accent6>
        <a:srgbClr val="FFFFFF"/>
      </a:accent6>
      <a:hlink>
        <a:srgbClr val="128654"/>
      </a:hlink>
      <a:folHlink>
        <a:srgbClr val="1EA271"/>
      </a:folHlink>
    </a:clrScheme>
    <a:fontScheme name="HUD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D theme" id="{96B8DB38-EF4D-45F7-BCBA-9C425BC476BB}" vid="{E426153D-73E9-4D92-B041-083F27D805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543</Words>
  <Application>Microsoft Office PowerPoint</Application>
  <PresentationFormat>Widescreen</PresentationFormat>
  <Paragraphs>113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Poppins</vt:lpstr>
      <vt:lpstr>Times New Roman</vt:lpstr>
      <vt:lpstr>Office Theme</vt:lpstr>
      <vt:lpstr>Retrospect</vt:lpstr>
      <vt:lpstr>HUD theme</vt:lpstr>
      <vt:lpstr>PowerPoint Presentation</vt:lpstr>
      <vt:lpstr>PowerPoint Presentation</vt:lpstr>
      <vt:lpstr>Grants Management Update</vt:lpstr>
      <vt:lpstr>Pandemic Funding</vt:lpstr>
      <vt:lpstr>Grants Management Cont.</vt:lpstr>
      <vt:lpstr>Other HUD Funding Opportunities</vt:lpstr>
      <vt:lpstr>Grants Evaluation Update</vt:lpstr>
      <vt:lpstr>Upcoming Training Opportunities</vt:lpstr>
      <vt:lpstr>Technical Assistance</vt:lpstr>
      <vt:lpstr>PowerPoint Presentation</vt:lpstr>
      <vt:lpstr>Contact NwONAP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Franklin-Temple, Kirsten U</dc:creator>
  <cp:lastModifiedBy>Boyd, David P</cp:lastModifiedBy>
  <cp:revision>240</cp:revision>
  <dcterms:created xsi:type="dcterms:W3CDTF">2022-04-04T16:29:10Z</dcterms:created>
  <dcterms:modified xsi:type="dcterms:W3CDTF">2024-01-09T00:32:53Z</dcterms:modified>
</cp:coreProperties>
</file>